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Instrument Sans Medium" panose="020B0604020202020204" charset="0"/>
      <p:regular r:id="rId14"/>
    </p:embeddedFont>
    <p:embeddedFont>
      <p:font typeface="Open Sans" panose="020B0606030504020204" pitchFamily="34" charset="0"/>
      <p:regular r:id="rId15"/>
      <p:bold r:id="rId16"/>
    </p:embeddedFont>
    <p:embeddedFont>
      <p:font typeface="Poppins SemiBold" panose="00000700000000000000" pitchFamily="2" charset="0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91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audio" Target="../media/media2.mp3"/><Relationship Id="rId16" Type="http://schemas.openxmlformats.org/officeDocument/2006/relationships/image" Target="../media/image15.png"/><Relationship Id="rId1" Type="http://schemas.microsoft.com/office/2007/relationships/media" Target="../media/media2.mp3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618" y="978633"/>
            <a:ext cx="7556421" cy="2167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AI Chatbots for Smart Campus Governance at GIKI</a:t>
            </a:r>
            <a:endParaRPr lang="en-US" sz="445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2329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campus like GIKI need intelligent systems to enhance student services and reduce administrative load.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910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chatbots are evolving from simple FAQ bots to </a:t>
            </a:r>
            <a:r>
              <a:rPr lang="en-US" sz="175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context-aware assistants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handle everything from course reminders to real-time campus updates.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35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</a:t>
            </a:r>
            <a:r>
              <a:rPr lang="en-US" sz="175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implementations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identifies gaps, and proposes </a:t>
            </a:r>
            <a:r>
              <a:rPr lang="en-US" sz="175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CampusConcierge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—a tailored solution for GIKI.</a:t>
            </a:r>
            <a:endParaRPr lang="en-US" sz="1750" dirty="0"/>
          </a:p>
        </p:txBody>
      </p:sp>
      <p:pic>
        <p:nvPicPr>
          <p:cNvPr id="8" name="Picture 7" descr="A diagram of a building&#10;&#10;AI-generated content may be incorrect.">
            <a:extLst>
              <a:ext uri="{FF2B5EF4-FFF2-40B4-BE49-F238E27FC236}">
                <a16:creationId xmlns:a16="http://schemas.microsoft.com/office/drawing/2014/main" id="{1038F96E-8064-3155-4FDC-E503749925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30" t="13096" r="8180" b="10714"/>
          <a:stretch>
            <a:fillRect/>
          </a:stretch>
        </p:blipFill>
        <p:spPr>
          <a:xfrm>
            <a:off x="8534399" y="1563887"/>
            <a:ext cx="5736772" cy="5260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628DC-720B-0C6D-3B7D-40E76BE0AE19}"/>
              </a:ext>
            </a:extLst>
          </p:cNvPr>
          <p:cNvSpPr txBox="1"/>
          <p:nvPr/>
        </p:nvSpPr>
        <p:spPr>
          <a:xfrm>
            <a:off x="619618" y="6705600"/>
            <a:ext cx="4638182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Made By </a:t>
            </a:r>
            <a:r>
              <a:rPr lang="en-US" sz="2400" b="1" dirty="0">
                <a:solidFill>
                  <a:schemeClr val="bg1"/>
                </a:solidFill>
              </a:rPr>
              <a:t>Shayan Rizwan</a:t>
            </a:r>
          </a:p>
        </p:txBody>
      </p:sp>
      <p:pic>
        <p:nvPicPr>
          <p:cNvPr id="10" name="slide 1 audio (online-audio-convertercom)-enhanced">
            <a:hlinkClick r:id="" action="ppaction://media"/>
            <a:extLst>
              <a:ext uri="{FF2B5EF4-FFF2-40B4-BE49-F238E27FC236}">
                <a16:creationId xmlns:a16="http://schemas.microsoft.com/office/drawing/2014/main" id="{7CC29667-3798-6737-69C3-91DC104416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23420" y="727017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403" y="434816"/>
            <a:ext cx="5339953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600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Learning from </a:t>
            </a:r>
            <a:r>
              <a:rPr lang="en-US" sz="3600" b="1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World Leaders</a:t>
            </a:r>
            <a:endParaRPr lang="en-US" sz="3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53403" y="1245156"/>
            <a:ext cx="1352359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Here's what's working globally: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53403" y="1913096"/>
            <a:ext cx="4402455" cy="1423868"/>
          </a:xfrm>
          <a:prstGeom prst="roundRect">
            <a:avLst>
              <a:gd name="adj" fmla="val 7706"/>
            </a:avLst>
          </a:prstGeom>
          <a:solidFill>
            <a:srgbClr val="1F1F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53403" y="1890236"/>
            <a:ext cx="4402455" cy="91440"/>
          </a:xfrm>
          <a:prstGeom prst="roundRect">
            <a:avLst>
              <a:gd name="adj" fmla="val 25940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517458" y="1675924"/>
            <a:ext cx="474345" cy="474345"/>
          </a:xfrm>
          <a:prstGeom prst="roundRect">
            <a:avLst>
              <a:gd name="adj" fmla="val 192771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9737" y="1818203"/>
            <a:ext cx="189667" cy="18966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34378" y="2308384"/>
            <a:ext cx="2275880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Georgia State’s “Pounce”</a:t>
            </a:r>
            <a:endParaRPr lang="en-US" sz="1550" b="1" dirty="0"/>
          </a:p>
        </p:txBody>
      </p:sp>
      <p:sp>
        <p:nvSpPr>
          <p:cNvPr id="9" name="Text 6"/>
          <p:cNvSpPr/>
          <p:nvPr/>
        </p:nvSpPr>
        <p:spPr>
          <a:xfrm>
            <a:off x="734378" y="2650212"/>
            <a:ext cx="404050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SMS-based nudges boosted graduation rates by </a:t>
            </a:r>
            <a:r>
              <a:rPr lang="en-US" sz="12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22%</a:t>
            </a: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113973" y="1913096"/>
            <a:ext cx="4402455" cy="1423868"/>
          </a:xfrm>
          <a:prstGeom prst="roundRect">
            <a:avLst>
              <a:gd name="adj" fmla="val 7706"/>
            </a:avLst>
          </a:prstGeom>
          <a:solidFill>
            <a:srgbClr val="1F1F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113973" y="1890236"/>
            <a:ext cx="4402455" cy="91440"/>
          </a:xfrm>
          <a:prstGeom prst="roundRect">
            <a:avLst>
              <a:gd name="adj" fmla="val 25940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078028" y="1675924"/>
            <a:ext cx="474345" cy="474345"/>
          </a:xfrm>
          <a:prstGeom prst="roundRect">
            <a:avLst>
              <a:gd name="adj" fmla="val 192771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0307" y="1818203"/>
            <a:ext cx="189667" cy="18966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294948" y="2308384"/>
            <a:ext cx="3006566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University of Michigan’s “Maizey”</a:t>
            </a:r>
            <a:endParaRPr lang="en-US" sz="1550" b="1" dirty="0"/>
          </a:p>
        </p:txBody>
      </p:sp>
      <p:sp>
        <p:nvSpPr>
          <p:cNvPr id="15" name="Text 11"/>
          <p:cNvSpPr/>
          <p:nvPr/>
        </p:nvSpPr>
        <p:spPr>
          <a:xfrm>
            <a:off x="5294948" y="2650212"/>
            <a:ext cx="404050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RAG-based chatbot answers </a:t>
            </a:r>
            <a:r>
              <a:rPr lang="en-US" sz="12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3,500+ daily queries</a:t>
            </a: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00" dirty="0"/>
          </a:p>
        </p:txBody>
      </p:sp>
      <p:sp>
        <p:nvSpPr>
          <p:cNvPr id="16" name="Shape 12"/>
          <p:cNvSpPr/>
          <p:nvPr/>
        </p:nvSpPr>
        <p:spPr>
          <a:xfrm>
            <a:off x="9674543" y="1913096"/>
            <a:ext cx="4402455" cy="1423868"/>
          </a:xfrm>
          <a:prstGeom prst="roundRect">
            <a:avLst>
              <a:gd name="adj" fmla="val 7706"/>
            </a:avLst>
          </a:prstGeom>
          <a:solidFill>
            <a:srgbClr val="1F1F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9674543" y="1890236"/>
            <a:ext cx="4402455" cy="91440"/>
          </a:xfrm>
          <a:prstGeom prst="roundRect">
            <a:avLst>
              <a:gd name="adj" fmla="val 25940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11638598" y="1675924"/>
            <a:ext cx="474345" cy="474345"/>
          </a:xfrm>
          <a:prstGeom prst="roundRect">
            <a:avLst>
              <a:gd name="adj" fmla="val 192771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80877" y="1818203"/>
            <a:ext cx="189667" cy="18966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55518" y="2308384"/>
            <a:ext cx="204168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Wittenborg University</a:t>
            </a:r>
            <a:endParaRPr lang="en-US" sz="1550" b="1" dirty="0"/>
          </a:p>
        </p:txBody>
      </p:sp>
      <p:sp>
        <p:nvSpPr>
          <p:cNvPr id="21" name="Text 16"/>
          <p:cNvSpPr/>
          <p:nvPr/>
        </p:nvSpPr>
        <p:spPr>
          <a:xfrm>
            <a:off x="9855518" y="2650212"/>
            <a:ext cx="4040505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CRM-integrated assistant supports </a:t>
            </a:r>
            <a:r>
              <a:rPr lang="en-US" sz="12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5,000+ students</a:t>
            </a: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multiple languages.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553403" y="3574137"/>
            <a:ext cx="237196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Takeaway:</a:t>
            </a:r>
            <a:endParaRPr lang="en-US" sz="2400" dirty="0"/>
          </a:p>
        </p:txBody>
      </p:sp>
      <p:sp>
        <p:nvSpPr>
          <p:cNvPr id="23" name="Text 18"/>
          <p:cNvSpPr/>
          <p:nvPr/>
        </p:nvSpPr>
        <p:spPr>
          <a:xfrm>
            <a:off x="553403" y="4107775"/>
            <a:ext cx="1352359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Chatbots can reduce staff workload by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40–60%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while offering 24/7 support.</a:t>
            </a:r>
            <a:endParaRPr lang="en-US" dirty="0"/>
          </a:p>
        </p:txBody>
      </p:sp>
      <p:sp>
        <p:nvSpPr>
          <p:cNvPr id="24" name="Text 19"/>
          <p:cNvSpPr/>
          <p:nvPr/>
        </p:nvSpPr>
        <p:spPr>
          <a:xfrm>
            <a:off x="553403" y="4504041"/>
            <a:ext cx="1352359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trend is moving toward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integrated, AI-driven systems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are proactive, not reactive.</a:t>
            </a:r>
            <a:endParaRPr lang="en-US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0145" y="4846678"/>
            <a:ext cx="10409992" cy="3110780"/>
          </a:xfrm>
          <a:prstGeom prst="rect">
            <a:avLst/>
          </a:prstGeom>
        </p:spPr>
      </p:pic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9733" y="5236192"/>
            <a:ext cx="338082" cy="33808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2819644" y="6047590"/>
            <a:ext cx="2326006" cy="380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Georgia State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2819644" y="6536119"/>
            <a:ext cx="2326006" cy="608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Graduation +22% via SMS nudges</a:t>
            </a:r>
            <a:endParaRPr lang="en-US" sz="1600" dirty="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1696" y="5236192"/>
            <a:ext cx="338082" cy="338082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6282451" y="6047590"/>
            <a:ext cx="2326005" cy="380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UMich</a:t>
            </a:r>
            <a:endParaRPr lang="en-US" sz="2400" dirty="0"/>
          </a:p>
        </p:txBody>
      </p:sp>
      <p:sp>
        <p:nvSpPr>
          <p:cNvPr id="31" name="Text 23"/>
          <p:cNvSpPr/>
          <p:nvPr/>
        </p:nvSpPr>
        <p:spPr>
          <a:xfrm>
            <a:off x="6282451" y="6536119"/>
            <a:ext cx="2326005" cy="608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3,500 queries/day with chatbot</a:t>
            </a:r>
            <a:endParaRPr lang="en-US" sz="1600" dirty="0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23657" y="5236192"/>
            <a:ext cx="338084" cy="338082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9745048" y="5895453"/>
            <a:ext cx="2326005" cy="380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Wittenborg</a:t>
            </a:r>
            <a:endParaRPr lang="en-US" dirty="0"/>
          </a:p>
        </p:txBody>
      </p:sp>
      <p:sp>
        <p:nvSpPr>
          <p:cNvPr id="34" name="Text 25"/>
          <p:cNvSpPr/>
          <p:nvPr/>
        </p:nvSpPr>
        <p:spPr>
          <a:xfrm>
            <a:off x="9745048" y="6383981"/>
            <a:ext cx="2326005" cy="91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Multilingual outreach, 5K students</a:t>
            </a:r>
            <a:endParaRPr lang="en-US" sz="1600" dirty="0"/>
          </a:p>
        </p:txBody>
      </p:sp>
      <p:pic>
        <p:nvPicPr>
          <p:cNvPr id="36" name="slide 2 audio (online-audio-convertercom)-enhanced">
            <a:hlinkClick r:id="" action="ppaction://media"/>
            <a:extLst>
              <a:ext uri="{FF2B5EF4-FFF2-40B4-BE49-F238E27FC236}">
                <a16:creationId xmlns:a16="http://schemas.microsoft.com/office/drawing/2014/main" id="{86B8294F-87D0-0733-5E16-AEBD4BACC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3408661" y="441563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8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5518"/>
            <a:ext cx="8954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Where Current Systems Fall Short</a:t>
            </a:r>
            <a:endParaRPr lang="en-US" sz="445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85023"/>
            <a:ext cx="730567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3550" b="1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Gap</a:t>
            </a:r>
            <a:r>
              <a:rPr lang="en-US" sz="3550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Our </a:t>
            </a:r>
            <a:r>
              <a:rPr lang="en-US" sz="3550" b="1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Opportunity</a:t>
            </a:r>
            <a:r>
              <a:rPr lang="en-US" sz="3550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 GIKI</a:t>
            </a:r>
            <a:endParaRPr lang="en-US" sz="3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9921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chatbots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real-time data integration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(e.g., library occupancy, bus locations, energy usage).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102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struggle with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outdated knowledge bases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don’t learn continuously from user interactions.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282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GIKI—a campus with IoT potential and diverse student needs—this is a missed opportunity.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31331"/>
            <a:ext cx="104120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Proposed Vision</a:t>
            </a:r>
            <a:r>
              <a:rPr lang="en-US" sz="2650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chatbot that doesn’t just answer FAQs but also:</a:t>
            </a:r>
            <a:endParaRPr lang="en-US" sz="2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6967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Tells you which study room is free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right now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389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Updates you on shuttle timings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811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Learns privately and securely via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federated learning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1" name="slide 3 audio (online-audio-convertercom) (1)-enhanced">
            <a:hlinkClick r:id="" action="ppaction://media"/>
            <a:extLst>
              <a:ext uri="{FF2B5EF4-FFF2-40B4-BE49-F238E27FC236}">
                <a16:creationId xmlns:a16="http://schemas.microsoft.com/office/drawing/2014/main" id="{E8919FEE-C33E-C190-3B0F-0DE2BC443C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49249" y="1152545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048" y="640080"/>
            <a:ext cx="9940052" cy="51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Introducing</a:t>
            </a: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3200" b="1" dirty="0" err="1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CampusConcierge</a:t>
            </a: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– </a:t>
            </a:r>
            <a:r>
              <a:rPr lang="en-US" sz="3200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Technical Core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3048" y="1217176"/>
            <a:ext cx="8860750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Smarter Chatbot for GIKI: A Hybrid RAG + IoT Architecture with Privacy-Preserving Learning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3048" y="1718429"/>
            <a:ext cx="163711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573048" y="1973818"/>
            <a:ext cx="4385548" cy="2286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73048" y="2101334"/>
            <a:ext cx="375761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Multimodal Input &amp; Intent Classification</a:t>
            </a:r>
            <a:endParaRPr 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3048" y="2455307"/>
            <a:ext cx="438554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 &amp; Text Input: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User query via app/web interface.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3048" y="2815471"/>
            <a:ext cx="4385548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Speech-to-Text: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Whisper API (OpenAI) for real-time audio transcription.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3048" y="3437573"/>
            <a:ext cx="4385548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BERT-Based Intent Engine: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Fine-tuned bert-base-uncased model classifies query into: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73048" y="4059674"/>
            <a:ext cx="438554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FAQ Retrieval (e.g., “What is the GPA requirement?”)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73048" y="4378881"/>
            <a:ext cx="438554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IoT Query (e.g., “Is the library full now?”)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73048" y="4698087"/>
            <a:ext cx="438554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Service Request (e.g., “Book a lab session.”)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573048" y="5017294"/>
            <a:ext cx="438554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Escalation (low confidence → human agent).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122307" y="1718429"/>
            <a:ext cx="163711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122307" y="1973818"/>
            <a:ext cx="4385667" cy="2286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122307" y="2101334"/>
            <a:ext cx="431149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Dynamic Knowledge Retrieval Core – The “Brain”</a:t>
            </a:r>
            <a:endParaRPr 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122307" y="2711053"/>
            <a:ext cx="438566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Two parallel retrieval pathways run simultaneously: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5122307" y="3071217"/>
            <a:ext cx="438566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Path A: RAG Pipeline (Static &amp; Verified Knowledge)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5122307" y="3431381"/>
            <a:ext cx="4385667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Embedding Model: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all-MiniLM-L6-v2 converts FAQs into 384‑d vectors.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5122307" y="4012525"/>
            <a:ext cx="4385667" cy="785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Vector Database: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Pinecone/FAISS stores embeddings of: GIKI academic handbooks, Course catalogs, Policy documents, Past resolved tickets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5122307" y="4855607"/>
            <a:ext cx="4385667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Retrieval: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Top‑3 most relevant chunks returned as context.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5122307" y="5477708"/>
            <a:ext cx="438566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Path B: IoT Gateway (Real‑Time Data)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5122307" y="5837873"/>
            <a:ext cx="4385667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Sensor APIs: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Pulls live data via REST/WebSocket: Library seat occupancy (ultrasonic sensors), Shuttle GPS (real‑time location), Smart meter data (energy usage)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5122307" y="6942892"/>
            <a:ext cx="4385667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Fusion: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IoT context formatted into JSON snippets.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9671685" y="1718429"/>
            <a:ext cx="163711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26" name="Shape 24"/>
          <p:cNvSpPr/>
          <p:nvPr/>
        </p:nvSpPr>
        <p:spPr>
          <a:xfrm>
            <a:off x="9671685" y="1973818"/>
            <a:ext cx="4385667" cy="2286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9671685" y="2101334"/>
            <a:ext cx="235410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LLM Orchestration Layer</a:t>
            </a:r>
            <a:endParaRPr 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671685" y="2455307"/>
            <a:ext cx="4385667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 Model: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Llama 3 8B (instruction‑tuned) hosted locally for privacy.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9671685" y="3077408"/>
            <a:ext cx="438566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Prompt Engineering: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9671685" y="3523536"/>
            <a:ext cx="4385667" cy="1555194"/>
          </a:xfrm>
          <a:prstGeom prst="roundRect">
            <a:avLst>
              <a:gd name="adj" fmla="val 1579"/>
            </a:avLst>
          </a:prstGeom>
          <a:solidFill>
            <a:srgbClr val="2C2C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9663589" y="3523536"/>
            <a:ext cx="4401860" cy="1555194"/>
          </a:xfrm>
          <a:prstGeom prst="roundRect">
            <a:avLst>
              <a:gd name="adj" fmla="val 1579"/>
            </a:avLst>
          </a:prstGeom>
          <a:solidFill>
            <a:srgbClr val="2C2C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9827300" y="3646289"/>
            <a:ext cx="4074438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 You are CampusConcierge. Use ONLY the provided context. Context: [RAG_Context] [IoT_Data] Query: {user_query} Confidence Scoring: If confidence &lt; 0.8, query routed to human agent via Zendesk API.</a:t>
            </a:r>
            <a:endParaRPr lang="en-US" sz="1250" dirty="0"/>
          </a:p>
        </p:txBody>
      </p:sp>
      <p:pic>
        <p:nvPicPr>
          <p:cNvPr id="33" name="slide 4 audii (online-audio-convertercom)-enhanced">
            <a:hlinkClick r:id="" action="ppaction://media"/>
            <a:extLst>
              <a:ext uri="{FF2B5EF4-FFF2-40B4-BE49-F238E27FC236}">
                <a16:creationId xmlns:a16="http://schemas.microsoft.com/office/drawing/2014/main" id="{A2EFA2DA-300C-1B91-115A-645B186D29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73881" y="652205"/>
            <a:ext cx="487363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32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634" y="412075"/>
            <a:ext cx="6814185" cy="61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Technical Core [</a:t>
            </a:r>
            <a:r>
              <a:rPr lang="en-US" sz="3850" b="1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CONTINUED</a:t>
            </a:r>
            <a:r>
              <a:rPr lang="en-US" sz="3850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]</a:t>
            </a:r>
            <a:endParaRPr lang="en-US" sz="385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1634" y="3877866"/>
            <a:ext cx="6382583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Federated Learning Module </a:t>
            </a:r>
            <a:r>
              <a:rPr lang="en-US" sz="1900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(Privacy‑Preserving Updates)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91634" y="4692848"/>
            <a:ext cx="6382583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Training: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Anonymized query‑response pairs stored on‑premise.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1634" y="5503069"/>
            <a:ext cx="638258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Federated Averaging (FedAvg):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1634" y="5997059"/>
            <a:ext cx="638258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model updates sent every 24h to central server.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1634" y="6382345"/>
            <a:ext cx="638258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model gradients shared, never raw data.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1634" y="6876336"/>
            <a:ext cx="6382583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Model Update: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Aggregated updates improve intent classifier &amp; LLM without violating GDPR.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563803" y="3877866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EFE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Deployment Stack</a:t>
            </a:r>
            <a:endParaRPr lang="en-US" sz="1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563803" y="4384119"/>
            <a:ext cx="638258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Microservices: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Docker containers for each module.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563803" y="4878110"/>
            <a:ext cx="638258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Orchestration: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Kubernetes for scaling during exam weeks.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563803" y="5372100"/>
            <a:ext cx="6382583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APIs: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RESTful services to connect with: GIKI Student Information System (SIS), Moodle LMS, Campus IoT sensor network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563803" y="6182320"/>
            <a:ext cx="638258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Performance: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&lt;2 sec response time for 95% of queries.</a:t>
            </a:r>
            <a:endParaRPr lang="en-US" sz="1550" dirty="0"/>
          </a:p>
        </p:txBody>
      </p:sp>
      <p:pic>
        <p:nvPicPr>
          <p:cNvPr id="2052" name="Picture 4" descr="Tech Stack SVGs for Free Download">
            <a:extLst>
              <a:ext uri="{FF2B5EF4-FFF2-40B4-BE49-F238E27FC236}">
                <a16:creationId xmlns:a16="http://schemas.microsoft.com/office/drawing/2014/main" id="{8C9448B5-F39D-0134-9D16-B26108A39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03" y="1557677"/>
            <a:ext cx="2319677" cy="20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ivacy-preserving federated learning for collaborative medical data mining  in multi-institutional settings | Scientific Reports">
            <a:extLst>
              <a:ext uri="{FF2B5EF4-FFF2-40B4-BE49-F238E27FC236}">
                <a16:creationId xmlns:a16="http://schemas.microsoft.com/office/drawing/2014/main" id="{8ABD8624-A00F-ED55-A0BD-322F931E4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4" y="1335106"/>
            <a:ext cx="3817484" cy="236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slide 5 audio (online-audio-convertercom)-enhanced">
            <a:hlinkClick r:id="" action="ppaction://media"/>
            <a:extLst>
              <a:ext uri="{FF2B5EF4-FFF2-40B4-BE49-F238E27FC236}">
                <a16:creationId xmlns:a16="http://schemas.microsoft.com/office/drawing/2014/main" id="{F252AD5C-045F-446A-B73C-4AB522A6D6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096195" y="477122"/>
            <a:ext cx="487362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1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4" y="495538"/>
            <a:ext cx="13211651" cy="57621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8769" y="768825"/>
            <a:ext cx="2860962" cy="37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Input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758769" y="1251780"/>
            <a:ext cx="2860962" cy="6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 or text via mobile app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0745650" y="1664547"/>
            <a:ext cx="2860962" cy="37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NLP Layer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745650" y="2147501"/>
            <a:ext cx="2860962" cy="6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BERT classifier routes intent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23475" y="2693959"/>
            <a:ext cx="2860962" cy="37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Layer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3475" y="3176913"/>
            <a:ext cx="2860962" cy="6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 &amp; IoT pipelines in parallel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745650" y="3937274"/>
            <a:ext cx="2860962" cy="37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Orchestration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745650" y="4420229"/>
            <a:ext cx="2860962" cy="6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Llama 3 merges contexts + scorer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2306897" y="4711840"/>
            <a:ext cx="2860962" cy="75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Response &amp; Learning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453956" y="5471279"/>
            <a:ext cx="2860962" cy="6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Reply to user + federated update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630674" y="6299193"/>
            <a:ext cx="5105519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Why This is Technically Superior for GIKI:</a:t>
            </a:r>
            <a:endParaRPr lang="en-US" sz="21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0674" y="6847642"/>
            <a:ext cx="1336905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Hallucinations: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RAG grounds answers in verified GIKI documents.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5747" y="7277046"/>
            <a:ext cx="1336905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Real‑Time Context: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IoT integration allows queries like “Find a free lab with AC now.”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30674" y="7706450"/>
            <a:ext cx="1336905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Privacy‑First: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Federated learning ensures student data never leaves campus servers.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30674" y="8190071"/>
            <a:ext cx="1336905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&amp; Maintainable:</a:t>
            </a: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Microservices allow incremental upgrades (e.g., swapping LLM, adding new sensors).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600789"/>
            <a:ext cx="8043386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Implementation &amp; Future Vision</a:t>
            </a:r>
            <a:endParaRPr lang="en-US" sz="425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2714" y="1368981"/>
            <a:ext cx="4358878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The Road Ahead</a:t>
            </a:r>
            <a:endParaRPr lang="en-US" sz="3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62714" y="2000964"/>
            <a:ext cx="3269218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Next Steps for GIKI:</a:t>
            </a:r>
            <a:endParaRPr lang="en-US" sz="255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2714" y="2736413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Pilot with </a:t>
            </a:r>
            <a:r>
              <a:rPr lang="en-US" sz="17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Academic FAQs + Library IoT sensors</a:t>
            </a: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2714" y="3161348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with </a:t>
            </a:r>
            <a:r>
              <a:rPr lang="en-US" sz="17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GIKI’s SIS/LMS</a:t>
            </a: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via secure APIs.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2714" y="3586282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using </a:t>
            </a:r>
            <a:r>
              <a:rPr lang="en-US" sz="17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microservices</a:t>
            </a: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scalability.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2714" y="4261842"/>
            <a:ext cx="3269218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EFEFE"/>
                </a:solidFill>
                <a:latin typeface="Poppins SemiBold" panose="00000700000000000000" pitchFamily="2" charset="0"/>
                <a:ea typeface="Instrument Sans Medium" pitchFamily="34" charset="-122"/>
                <a:cs typeface="Poppins SemiBold" panose="00000700000000000000" pitchFamily="2" charset="0"/>
              </a:rPr>
              <a:t>Long-Term Vision:</a:t>
            </a:r>
            <a:endParaRPr lang="en-US" sz="255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2714" y="4997291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 biometrics for secure access.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2714" y="5422225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analytics for student support.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62714" y="5847159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Ethical AI governance &amp; bias monitoring.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089541" y="6686193"/>
            <a:ext cx="12778145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GIKI into a truly smart campus </a:t>
            </a: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starts with intelligent, student-centered AI—making everyday campus life seamless, efficient, and responsive.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62714" y="6441043"/>
            <a:ext cx="30480" cy="1187768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last slide audio (online-audio-convertercom)-enhanced">
            <a:hlinkClick r:id="" action="ppaction://media"/>
            <a:extLst>
              <a:ext uri="{FF2B5EF4-FFF2-40B4-BE49-F238E27FC236}">
                <a16:creationId xmlns:a16="http://schemas.microsoft.com/office/drawing/2014/main" id="{6FCEDBAC-95FA-C015-4FDC-E63DD3D01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92125" y="697627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908</Words>
  <Application>Microsoft Office PowerPoint</Application>
  <PresentationFormat>Custom</PresentationFormat>
  <Paragraphs>102</Paragraphs>
  <Slides>7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Instrument Sans Light</vt:lpstr>
      <vt:lpstr>Poppins SemiBold</vt:lpstr>
      <vt:lpstr>Consolas</vt:lpstr>
      <vt:lpstr>Instrument Sans Medium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u2024585</cp:lastModifiedBy>
  <cp:revision>2</cp:revision>
  <dcterms:created xsi:type="dcterms:W3CDTF">2025-12-19T17:38:38Z</dcterms:created>
  <dcterms:modified xsi:type="dcterms:W3CDTF">2025-12-19T18:42:03Z</dcterms:modified>
</cp:coreProperties>
</file>